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6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6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gif"/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2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gif"/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6" Type="http://schemas.openxmlformats.org/officeDocument/2006/relationships/image" Target="../media/image17.gif"/><Relationship Id="rId7" Type="http://schemas.openxmlformats.org/officeDocument/2006/relationships/image" Target="../media/image18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image" Target="../media/image22.gif"/><Relationship Id="rId6" Type="http://schemas.openxmlformats.org/officeDocument/2006/relationships/image" Target="../media/image23.gif"/><Relationship Id="rId7" Type="http://schemas.openxmlformats.org/officeDocument/2006/relationships/image" Target="../media/image24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方程"/>
          <p:cNvSpPr txBox="1"/>
          <p:nvPr/>
        </p:nvSpPr>
        <p:spPr>
          <a:xfrm>
            <a:off x="9151535" y="3934396"/>
            <a:ext cx="4913580" cy="1681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6200"/>
          </a:p>
        </p:txBody>
      </p:sp>
      <p:sp>
        <p:nvSpPr>
          <p:cNvPr id="120" name="Python 求解一阶波动方程"/>
          <p:cNvSpPr txBox="1"/>
          <p:nvPr/>
        </p:nvSpPr>
        <p:spPr>
          <a:xfrm>
            <a:off x="7340619" y="1963529"/>
            <a:ext cx="9004682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/>
            </a:lvl1pPr>
          </a:lstStyle>
          <a:p>
            <a:pPr/>
            <a:r>
              <a:t>Python 求解一阶波动方程</a:t>
            </a:r>
          </a:p>
        </p:txBody>
      </p:sp>
      <p:pic>
        <p:nvPicPr>
          <p:cNvPr id="121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l="12197" t="32028" r="61615" b="25514"/>
          <a:stretch>
            <a:fillRect/>
          </a:stretch>
        </p:blipFill>
        <p:spPr>
          <a:xfrm>
            <a:off x="739920" y="469353"/>
            <a:ext cx="2794700" cy="2986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图片 20" descr="图片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124" y="9932661"/>
            <a:ext cx="23055752" cy="352310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ectangle 4"/>
          <p:cNvSpPr txBox="1"/>
          <p:nvPr/>
        </p:nvSpPr>
        <p:spPr>
          <a:xfrm>
            <a:off x="5013772" y="7405472"/>
            <a:ext cx="13995479" cy="2217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80" tIns="68580" rIns="68580" bIns="68580">
            <a:spAutoFit/>
          </a:bodyPr>
          <a:lstStyle/>
          <a:p>
            <a:pPr defTabSz="1828800">
              <a:lnSpc>
                <a:spcPct val="160000"/>
              </a:lnSpc>
              <a:defRPr b="0" sz="52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  <a:p>
            <a:pPr defTabSz="1828800">
              <a:lnSpc>
                <a:spcPct val="160000"/>
              </a:lnSpc>
              <a:defRPr b="0" sz="52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Xin Li, Zhiyuan Zheng, Junbao Ni</a:t>
            </a:r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1811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4387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964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51811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94387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964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211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212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213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214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215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8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1811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4387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964" y="771856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51811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94387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964" y="827192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225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226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227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228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229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Case2"/>
          <p:cNvSpPr txBox="1"/>
          <p:nvPr/>
        </p:nvSpPr>
        <p:spPr>
          <a:xfrm>
            <a:off x="813637" y="798783"/>
            <a:ext cx="272250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Case2 </a:t>
            </a:r>
          </a:p>
        </p:txBody>
      </p:sp>
      <p:sp>
        <p:nvSpPr>
          <p:cNvPr id="233" name="文本"/>
          <p:cNvSpPr txBox="1"/>
          <p:nvPr/>
        </p:nvSpPr>
        <p:spPr>
          <a:xfrm>
            <a:off x="5507834" y="798783"/>
            <a:ext cx="37447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34" name="方程"/>
          <p:cNvSpPr txBox="1"/>
          <p:nvPr/>
        </p:nvSpPr>
        <p:spPr>
          <a:xfrm>
            <a:off x="4212962" y="1025526"/>
            <a:ext cx="1812647" cy="6190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7200">
              <a:solidFill>
                <a:srgbClr val="011993"/>
              </a:solidFill>
            </a:endParaRPr>
          </a:p>
        </p:txBody>
      </p:sp>
      <p:sp>
        <p:nvSpPr>
          <p:cNvPr id="235" name="方程"/>
          <p:cNvSpPr txBox="1"/>
          <p:nvPr/>
        </p:nvSpPr>
        <p:spPr>
          <a:xfrm>
            <a:off x="2897089" y="4950636"/>
            <a:ext cx="4444393" cy="790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5E00"/>
              </a:solidFill>
            </a:endParaRPr>
          </a:p>
        </p:txBody>
      </p:sp>
      <p:sp>
        <p:nvSpPr>
          <p:cNvPr id="236" name="方程"/>
          <p:cNvSpPr txBox="1"/>
          <p:nvPr/>
        </p:nvSpPr>
        <p:spPr>
          <a:xfrm>
            <a:off x="2777952" y="6119249"/>
            <a:ext cx="4682668" cy="6883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6000"/>
              </a:solidFill>
            </a:endParaRPr>
          </a:p>
        </p:txBody>
      </p:sp>
      <p:sp>
        <p:nvSpPr>
          <p:cNvPr id="237" name="方程"/>
          <p:cNvSpPr txBox="1"/>
          <p:nvPr/>
        </p:nvSpPr>
        <p:spPr>
          <a:xfrm>
            <a:off x="8911958" y="6206359"/>
            <a:ext cx="2460289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38" name="方程"/>
          <p:cNvSpPr txBox="1"/>
          <p:nvPr/>
        </p:nvSpPr>
        <p:spPr>
          <a:xfrm>
            <a:off x="8982488" y="4816058"/>
            <a:ext cx="2319228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941100"/>
              </a:solidFill>
            </a:endParaRPr>
          </a:p>
        </p:txBody>
      </p:sp>
      <p:sp>
        <p:nvSpPr>
          <p:cNvPr id="239" name="方程"/>
          <p:cNvSpPr txBox="1"/>
          <p:nvPr/>
        </p:nvSpPr>
        <p:spPr>
          <a:xfrm>
            <a:off x="7285427" y="7853969"/>
            <a:ext cx="1509704" cy="5067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40" name="方程"/>
          <p:cNvSpPr txBox="1"/>
          <p:nvPr/>
        </p:nvSpPr>
        <p:spPr>
          <a:xfrm>
            <a:off x="10244335" y="7314778"/>
            <a:ext cx="3652491" cy="15851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941100"/>
              </a:solidFill>
            </a:endParaRPr>
          </a:p>
        </p:txBody>
      </p:sp>
      <p:sp>
        <p:nvSpPr>
          <p:cNvPr id="241" name="方程"/>
          <p:cNvSpPr txBox="1"/>
          <p:nvPr/>
        </p:nvSpPr>
        <p:spPr>
          <a:xfrm>
            <a:off x="12942723" y="4816058"/>
            <a:ext cx="8146626" cy="7960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42" name="方程"/>
          <p:cNvSpPr txBox="1"/>
          <p:nvPr/>
        </p:nvSpPr>
        <p:spPr>
          <a:xfrm>
            <a:off x="12823585" y="6116671"/>
            <a:ext cx="8782464" cy="6935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6908" y="7754661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0" y="7900368"/>
            <a:ext cx="7620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159" y="7900368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06908" y="80914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21205" y="809143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9159" y="809143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252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253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254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255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256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Case3"/>
          <p:cNvSpPr txBox="1"/>
          <p:nvPr/>
        </p:nvSpPr>
        <p:spPr>
          <a:xfrm>
            <a:off x="813637" y="798783"/>
            <a:ext cx="272250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Case3 </a:t>
            </a:r>
          </a:p>
        </p:txBody>
      </p:sp>
      <p:sp>
        <p:nvSpPr>
          <p:cNvPr id="260" name="文本"/>
          <p:cNvSpPr txBox="1"/>
          <p:nvPr/>
        </p:nvSpPr>
        <p:spPr>
          <a:xfrm>
            <a:off x="5507834" y="798783"/>
            <a:ext cx="37447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1" name="方程"/>
          <p:cNvSpPr txBox="1"/>
          <p:nvPr/>
        </p:nvSpPr>
        <p:spPr>
          <a:xfrm>
            <a:off x="4262095" y="1059067"/>
            <a:ext cx="1810107" cy="64099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7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7200">
              <a:solidFill>
                <a:srgbClr val="011993"/>
              </a:solidFill>
            </a:endParaRPr>
          </a:p>
        </p:txBody>
      </p:sp>
      <p:sp>
        <p:nvSpPr>
          <p:cNvPr id="262" name="方程"/>
          <p:cNvSpPr txBox="1"/>
          <p:nvPr/>
        </p:nvSpPr>
        <p:spPr>
          <a:xfrm>
            <a:off x="2897089" y="4950636"/>
            <a:ext cx="4444393" cy="790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5E00"/>
              </a:solidFill>
            </a:endParaRPr>
          </a:p>
        </p:txBody>
      </p:sp>
      <p:sp>
        <p:nvSpPr>
          <p:cNvPr id="263" name="方程"/>
          <p:cNvSpPr txBox="1"/>
          <p:nvPr/>
        </p:nvSpPr>
        <p:spPr>
          <a:xfrm>
            <a:off x="2777952" y="6119249"/>
            <a:ext cx="4682668" cy="6883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6000"/>
              </a:solidFill>
            </a:endParaRPr>
          </a:p>
        </p:txBody>
      </p:sp>
      <p:sp>
        <p:nvSpPr>
          <p:cNvPr id="264" name="方程"/>
          <p:cNvSpPr txBox="1"/>
          <p:nvPr/>
        </p:nvSpPr>
        <p:spPr>
          <a:xfrm>
            <a:off x="8911958" y="6206359"/>
            <a:ext cx="2460289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65" name="方程"/>
          <p:cNvSpPr txBox="1"/>
          <p:nvPr/>
        </p:nvSpPr>
        <p:spPr>
          <a:xfrm>
            <a:off x="8782133" y="4816058"/>
            <a:ext cx="2378155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0.2</m:t>
                  </m:r>
                </m:oMath>
              </m:oMathPara>
            </a14:m>
            <a:endParaRPr sz="5800">
              <a:solidFill>
                <a:srgbClr val="941100"/>
              </a:solidFill>
            </a:endParaRPr>
          </a:p>
        </p:txBody>
      </p:sp>
      <p:sp>
        <p:nvSpPr>
          <p:cNvPr id="266" name="方程"/>
          <p:cNvSpPr txBox="1"/>
          <p:nvPr/>
        </p:nvSpPr>
        <p:spPr>
          <a:xfrm>
            <a:off x="7285427" y="7853969"/>
            <a:ext cx="1509704" cy="5067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67" name="方程"/>
          <p:cNvSpPr txBox="1"/>
          <p:nvPr/>
        </p:nvSpPr>
        <p:spPr>
          <a:xfrm>
            <a:off x="10244335" y="7314778"/>
            <a:ext cx="4934584" cy="15851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9411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5800" i="1">
                      <a:solidFill>
                        <a:srgbClr val="9411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941100"/>
              </a:solidFill>
            </a:endParaRPr>
          </a:p>
        </p:txBody>
      </p:sp>
      <p:sp>
        <p:nvSpPr>
          <p:cNvPr id="268" name="方程"/>
          <p:cNvSpPr txBox="1"/>
          <p:nvPr/>
        </p:nvSpPr>
        <p:spPr>
          <a:xfrm>
            <a:off x="12942723" y="4816058"/>
            <a:ext cx="8146626" cy="7960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69" name="方程"/>
          <p:cNvSpPr txBox="1"/>
          <p:nvPr/>
        </p:nvSpPr>
        <p:spPr>
          <a:xfrm>
            <a:off x="12823585" y="6116671"/>
            <a:ext cx="8782464" cy="6935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2543" y="768378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6096" y="768378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648" y="7683782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22543" y="771729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56096" y="917436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9648" y="917436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279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280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281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282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283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ase4"/>
          <p:cNvSpPr txBox="1"/>
          <p:nvPr/>
        </p:nvSpPr>
        <p:spPr>
          <a:xfrm>
            <a:off x="813637" y="798783"/>
            <a:ext cx="272250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Case4 </a:t>
            </a:r>
          </a:p>
        </p:txBody>
      </p:sp>
      <p:sp>
        <p:nvSpPr>
          <p:cNvPr id="286" name="方程"/>
          <p:cNvSpPr txBox="1"/>
          <p:nvPr/>
        </p:nvSpPr>
        <p:spPr>
          <a:xfrm>
            <a:off x="4530164" y="585221"/>
            <a:ext cx="12943010" cy="18267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exp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{</m:t>
                  </m:r>
                  <m:f>
                    <m:fPr>
                      <m:ctrlP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p>
                        <m:e>
                          <m:r>
                            <a:rPr xmlns:a="http://schemas.openxmlformats.org/drawingml/2006/main" sz="6200" i="1">
                              <a:solidFill>
                                <a:srgbClr val="0118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xmlns:a="http://schemas.openxmlformats.org/drawingml/2006/main" sz="6200" i="1">
                              <a:solidFill>
                                <a:srgbClr val="0118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6200" i="1">
                          <a:solidFill>
                            <a:srgbClr val="011892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</m:den>
                  </m:f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  <a:endParaRPr sz="6200">
              <a:solidFill>
                <a:srgbClr val="011993"/>
              </a:solidFill>
            </a:endParaRPr>
          </a:p>
        </p:txBody>
      </p:sp>
      <p:sp>
        <p:nvSpPr>
          <p:cNvPr id="287" name="方程"/>
          <p:cNvSpPr txBox="1"/>
          <p:nvPr/>
        </p:nvSpPr>
        <p:spPr>
          <a:xfrm>
            <a:off x="16143124" y="5911972"/>
            <a:ext cx="4444393" cy="790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5E00"/>
              </a:solidFill>
            </a:endParaRPr>
          </a:p>
        </p:txBody>
      </p:sp>
      <p:sp>
        <p:nvSpPr>
          <p:cNvPr id="288" name="方程"/>
          <p:cNvSpPr txBox="1"/>
          <p:nvPr/>
        </p:nvSpPr>
        <p:spPr>
          <a:xfrm>
            <a:off x="16165577" y="7115660"/>
            <a:ext cx="4682668" cy="6883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6000"/>
              </a:solidFill>
            </a:endParaRPr>
          </a:p>
        </p:txBody>
      </p:sp>
      <p:sp>
        <p:nvSpPr>
          <p:cNvPr id="289" name="方程"/>
          <p:cNvSpPr txBox="1"/>
          <p:nvPr/>
        </p:nvSpPr>
        <p:spPr>
          <a:xfrm>
            <a:off x="17908477" y="8238091"/>
            <a:ext cx="2460289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90" name="方程"/>
          <p:cNvSpPr txBox="1"/>
          <p:nvPr/>
        </p:nvSpPr>
        <p:spPr>
          <a:xfrm>
            <a:off x="14777959" y="8238091"/>
            <a:ext cx="2719938" cy="5178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0.05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91" name="方程"/>
          <p:cNvSpPr txBox="1"/>
          <p:nvPr/>
        </p:nvSpPr>
        <p:spPr>
          <a:xfrm>
            <a:off x="20765351" y="8194500"/>
            <a:ext cx="1509703" cy="5067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92" name="方程"/>
          <p:cNvSpPr txBox="1"/>
          <p:nvPr/>
        </p:nvSpPr>
        <p:spPr>
          <a:xfrm>
            <a:off x="16012545" y="11465672"/>
            <a:ext cx="5487034" cy="15851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29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方程"/>
          <p:cNvSpPr txBox="1"/>
          <p:nvPr/>
        </p:nvSpPr>
        <p:spPr>
          <a:xfrm>
            <a:off x="14918117" y="9452145"/>
            <a:ext cx="8146626" cy="7960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95" name="方程"/>
          <p:cNvSpPr txBox="1"/>
          <p:nvPr/>
        </p:nvSpPr>
        <p:spPr>
          <a:xfrm>
            <a:off x="14747389" y="10510161"/>
            <a:ext cx="8782464" cy="6935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96" name="方程"/>
          <p:cNvSpPr txBox="1"/>
          <p:nvPr/>
        </p:nvSpPr>
        <p:spPr>
          <a:xfrm>
            <a:off x="4358181" y="4326068"/>
            <a:ext cx="16738288" cy="68189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min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max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4,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max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2</m:t>
                  </m:r>
                </m:oMath>
              </m:oMathPara>
            </a14:m>
            <a:endParaRPr sz="6200">
              <a:solidFill>
                <a:srgbClr val="011993"/>
              </a:solidFill>
            </a:endParaRPr>
          </a:p>
        </p:txBody>
      </p:sp>
      <p:sp>
        <p:nvSpPr>
          <p:cNvPr id="297" name="方程"/>
          <p:cNvSpPr txBox="1"/>
          <p:nvPr/>
        </p:nvSpPr>
        <p:spPr>
          <a:xfrm>
            <a:off x="4357096" y="3028069"/>
            <a:ext cx="18878090" cy="68188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Heaviside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m:rPr>
                      <m:sty m:val="p"/>
                    </m:rP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Heaviside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3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6200">
              <a:solidFill>
                <a:srgbClr val="011993"/>
              </a:solidFill>
            </a:endParaRPr>
          </a:p>
        </p:txBody>
      </p:sp>
      <p:pic>
        <p:nvPicPr>
          <p:cNvPr id="29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3087" y="5463931"/>
            <a:ext cx="9827420" cy="7301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1" name="Crack_Nicholson.gif" descr="Crack_Nichols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1811" y="7810124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full_implicate.gif" descr="full_implica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0" y="7810124"/>
            <a:ext cx="7620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hopscotch.gif" descr="hopscotch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843" y="7810124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Lax_Friedrichs.gif" descr="Lax_Friedrich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51811" y="1242315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Lax_Wendroff.gif" descr="Lax_Wendroff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82000" y="1242315"/>
            <a:ext cx="7620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upwind.gif" descr="upwin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1843" y="1242315"/>
            <a:ext cx="762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Up-wind"/>
          <p:cNvSpPr txBox="1"/>
          <p:nvPr/>
        </p:nvSpPr>
        <p:spPr>
          <a:xfrm>
            <a:off x="724517" y="149682"/>
            <a:ext cx="59409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308" name="Lax-Wendroff"/>
          <p:cNvSpPr txBox="1"/>
          <p:nvPr/>
        </p:nvSpPr>
        <p:spPr>
          <a:xfrm>
            <a:off x="8133346" y="149682"/>
            <a:ext cx="685061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sp>
        <p:nvSpPr>
          <p:cNvPr id="309" name="Lax-Friedrichs"/>
          <p:cNvSpPr txBox="1"/>
          <p:nvPr/>
        </p:nvSpPr>
        <p:spPr>
          <a:xfrm>
            <a:off x="15954226" y="149682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310" name="Crack Nicholson"/>
          <p:cNvSpPr txBox="1"/>
          <p:nvPr/>
        </p:nvSpPr>
        <p:spPr>
          <a:xfrm>
            <a:off x="15954226" y="7134589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sp>
        <p:nvSpPr>
          <p:cNvPr id="311" name="Full implicate"/>
          <p:cNvSpPr txBox="1"/>
          <p:nvPr/>
        </p:nvSpPr>
        <p:spPr>
          <a:xfrm>
            <a:off x="7884414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sp>
        <p:nvSpPr>
          <p:cNvPr id="312" name="Hopscotch"/>
          <p:cNvSpPr txBox="1"/>
          <p:nvPr/>
        </p:nvSpPr>
        <p:spPr>
          <a:xfrm>
            <a:off x="507930" y="7134589"/>
            <a:ext cx="8615172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初始条件…"/>
          <p:cNvSpPr txBox="1"/>
          <p:nvPr/>
        </p:nvSpPr>
        <p:spPr>
          <a:xfrm>
            <a:off x="788997" y="2873280"/>
            <a:ext cx="3381376" cy="876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pPr>
            <a:r>
              <a:t>初始条件</a:t>
            </a:r>
          </a:p>
          <a:p>
            <a: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pPr>
            <a:r>
              <a:t>边界条件</a:t>
            </a:r>
          </a:p>
          <a:p>
            <a:pPr marL="558800" indent="-546100">
              <a:lnSpc>
                <a:spcPct val="10000"/>
              </a:lnSpc>
              <a:buSzPct val="80000"/>
              <a:buBlip>
                <a:blip r:embed="rId2"/>
              </a:buBlip>
              <a:defRPr sz="4200"/>
            </a:pPr>
          </a:p>
          <a:p>
            <a:pPr marL="558800" indent="-546100">
              <a:lnSpc>
                <a:spcPct val="250000"/>
              </a:lnSpc>
              <a:buSzPct val="80000"/>
              <a:buBlip>
                <a:blip r:embed="rId2"/>
              </a:buBlip>
              <a:defRPr sz="4200"/>
            </a:pPr>
            <a:r>
              <a:t>时间步长</a:t>
            </a:r>
          </a:p>
          <a:p>
            <a:pPr marL="558800" indent="-546100">
              <a:lnSpc>
                <a:spcPct val="250000"/>
              </a:lnSpc>
              <a:buSzPct val="80000"/>
              <a:buBlip>
                <a:blip r:embed="rId2"/>
              </a:buBlip>
              <a:defRPr sz="4200"/>
            </a:pPr>
            <a:r>
              <a:t>空间步长</a:t>
            </a:r>
          </a:p>
          <a:p>
            <a: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pPr>
            <a:r>
              <a:t>稳定性条件</a:t>
            </a:r>
          </a:p>
        </p:txBody>
      </p:sp>
      <p:sp>
        <p:nvSpPr>
          <p:cNvPr id="127" name="方程"/>
          <p:cNvSpPr txBox="1"/>
          <p:nvPr/>
        </p:nvSpPr>
        <p:spPr>
          <a:xfrm>
            <a:off x="1800037" y="588314"/>
            <a:ext cx="1690998" cy="6073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6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>
              <a:solidFill>
                <a:srgbClr val="531B93"/>
              </a:solidFill>
            </a:endParaRPr>
          </a:p>
        </p:txBody>
      </p:sp>
      <p:sp>
        <p:nvSpPr>
          <p:cNvPr id="128" name="方程"/>
          <p:cNvSpPr txBox="1"/>
          <p:nvPr/>
        </p:nvSpPr>
        <p:spPr>
          <a:xfrm>
            <a:off x="6489710" y="2884409"/>
            <a:ext cx="4481922" cy="793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b>
                  </m:sSub>
                </m:oMath>
              </m:oMathPara>
            </a14:m>
            <a:endParaRPr sz="5200"/>
          </a:p>
        </p:txBody>
      </p:sp>
      <p:sp>
        <p:nvSpPr>
          <p:cNvPr id="129" name="Analytical Solution:"/>
          <p:cNvSpPr txBox="1"/>
          <p:nvPr/>
        </p:nvSpPr>
        <p:spPr>
          <a:xfrm>
            <a:off x="3715156" y="496709"/>
            <a:ext cx="5016984" cy="79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4200">
                <a:solidFill>
                  <a:srgbClr val="531B9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Analytical Solution:  </a:t>
            </a:r>
          </a:p>
        </p:txBody>
      </p:sp>
      <p:sp>
        <p:nvSpPr>
          <p:cNvPr id="130" name="方程"/>
          <p:cNvSpPr txBox="1"/>
          <p:nvPr/>
        </p:nvSpPr>
        <p:spPr>
          <a:xfrm>
            <a:off x="8956261" y="521486"/>
            <a:ext cx="6104169" cy="6976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521B9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6200">
              <a:solidFill>
                <a:srgbClr val="531B93"/>
              </a:solidFill>
            </a:endParaRPr>
          </a:p>
        </p:txBody>
      </p:sp>
      <p:sp>
        <p:nvSpPr>
          <p:cNvPr id="131" name="方程"/>
          <p:cNvSpPr txBox="1"/>
          <p:nvPr/>
        </p:nvSpPr>
        <p:spPr>
          <a:xfrm>
            <a:off x="7131129" y="4183238"/>
            <a:ext cx="4527966" cy="793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sub>
                  </m:sSub>
                </m:oMath>
              </m:oMathPara>
            </a14:m>
            <a:endParaRPr sz="5200"/>
          </a:p>
        </p:txBody>
      </p:sp>
      <p:sp>
        <p:nvSpPr>
          <p:cNvPr id="132" name="方程"/>
          <p:cNvSpPr txBox="1"/>
          <p:nvPr/>
        </p:nvSpPr>
        <p:spPr>
          <a:xfrm>
            <a:off x="7086630" y="5683438"/>
            <a:ext cx="4616964" cy="7901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sub>
                  </m:sSub>
                </m:oMath>
              </m:oMathPara>
            </a14:m>
            <a:endParaRPr sz="5200"/>
          </a:p>
        </p:txBody>
      </p:sp>
      <p:sp>
        <p:nvSpPr>
          <p:cNvPr id="133" name="左边界"/>
          <p:cNvSpPr txBox="1"/>
          <p:nvPr/>
        </p:nvSpPr>
        <p:spPr>
          <a:xfrm>
            <a:off x="4908880" y="4082128"/>
            <a:ext cx="17557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pPr/>
            <a:r>
              <a:t>左边界</a:t>
            </a:r>
          </a:p>
        </p:txBody>
      </p:sp>
      <p:sp>
        <p:nvSpPr>
          <p:cNvPr id="134" name="右边界"/>
          <p:cNvSpPr txBox="1"/>
          <p:nvPr/>
        </p:nvSpPr>
        <p:spPr>
          <a:xfrm>
            <a:off x="4908880" y="5551704"/>
            <a:ext cx="17557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pPr/>
            <a:r>
              <a:t>右边界</a:t>
            </a:r>
          </a:p>
        </p:txBody>
      </p:sp>
      <p:sp>
        <p:nvSpPr>
          <p:cNvPr id="135" name="方程"/>
          <p:cNvSpPr txBox="1"/>
          <p:nvPr/>
        </p:nvSpPr>
        <p:spPr>
          <a:xfrm>
            <a:off x="7526621" y="7177968"/>
            <a:ext cx="516434" cy="4603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200"/>
          </a:p>
        </p:txBody>
      </p:sp>
      <p:sp>
        <p:nvSpPr>
          <p:cNvPr id="136" name="方程"/>
          <p:cNvSpPr txBox="1"/>
          <p:nvPr/>
        </p:nvSpPr>
        <p:spPr>
          <a:xfrm>
            <a:off x="7466738" y="9128720"/>
            <a:ext cx="636201" cy="4603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200"/>
          </a:p>
        </p:txBody>
      </p:sp>
      <p:sp>
        <p:nvSpPr>
          <p:cNvPr id="137" name="线条"/>
          <p:cNvSpPr/>
          <p:nvPr/>
        </p:nvSpPr>
        <p:spPr>
          <a:xfrm>
            <a:off x="832145" y="3806359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线条"/>
          <p:cNvSpPr/>
          <p:nvPr/>
        </p:nvSpPr>
        <p:spPr>
          <a:xfrm>
            <a:off x="832145" y="6641665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线条"/>
          <p:cNvSpPr/>
          <p:nvPr/>
        </p:nvSpPr>
        <p:spPr>
          <a:xfrm>
            <a:off x="832145" y="8318992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线条"/>
          <p:cNvSpPr/>
          <p:nvPr/>
        </p:nvSpPr>
        <p:spPr>
          <a:xfrm>
            <a:off x="832145" y="10043824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1" name="线条"/>
          <p:cNvSpPr/>
          <p:nvPr/>
        </p:nvSpPr>
        <p:spPr>
          <a:xfrm>
            <a:off x="832145" y="12076074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线条"/>
          <p:cNvSpPr/>
          <p:nvPr/>
        </p:nvSpPr>
        <p:spPr>
          <a:xfrm>
            <a:off x="4495046" y="5246039"/>
            <a:ext cx="182791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线条"/>
          <p:cNvSpPr/>
          <p:nvPr/>
        </p:nvSpPr>
        <p:spPr>
          <a:xfrm flipV="1">
            <a:off x="11821614" y="2343291"/>
            <a:ext cx="1" cy="98235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线条"/>
          <p:cNvSpPr/>
          <p:nvPr/>
        </p:nvSpPr>
        <p:spPr>
          <a:xfrm>
            <a:off x="893755" y="2366679"/>
            <a:ext cx="219789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线条"/>
          <p:cNvSpPr/>
          <p:nvPr/>
        </p:nvSpPr>
        <p:spPr>
          <a:xfrm flipV="1">
            <a:off x="4429706" y="2343291"/>
            <a:ext cx="1" cy="98235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线条"/>
          <p:cNvSpPr/>
          <p:nvPr/>
        </p:nvSpPr>
        <p:spPr>
          <a:xfrm flipV="1">
            <a:off x="22787157" y="1931683"/>
            <a:ext cx="1" cy="113656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" name="Up-wind…"/>
          <p:cNvSpPr txBox="1"/>
          <p:nvPr/>
        </p:nvSpPr>
        <p:spPr>
          <a:xfrm>
            <a:off x="11831342" y="1566452"/>
            <a:ext cx="12706806" cy="11683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>
              <a:lnSpc>
                <a:spcPct val="150000"/>
              </a:lnSpc>
              <a:defRPr sz="5200"/>
            </a:pP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Up-wind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Lax-Friedrichs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Lax-Wendroff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Hopscotch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Full implicit</a:t>
            </a:r>
          </a:p>
          <a:p>
            <a:pPr lvl="4" marL="25003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5200">
                <a:solidFill>
                  <a:srgbClr val="011993"/>
                </a:solidFill>
              </a:defRPr>
            </a:pPr>
            <a:r>
              <a:t>Crack-Nicholson</a:t>
            </a:r>
          </a:p>
        </p:txBody>
      </p:sp>
      <p:sp>
        <p:nvSpPr>
          <p:cNvPr id="148" name="欧拉网格"/>
          <p:cNvSpPr txBox="1"/>
          <p:nvPr/>
        </p:nvSpPr>
        <p:spPr>
          <a:xfrm>
            <a:off x="16276953" y="268109"/>
            <a:ext cx="3092578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6200">
                <a:solidFill>
                  <a:srgbClr val="531B93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欧拉网格</a:t>
            </a:r>
          </a:p>
        </p:txBody>
      </p:sp>
      <p:sp>
        <p:nvSpPr>
          <p:cNvPr id="149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方程"/>
          <p:cNvSpPr txBox="1"/>
          <p:nvPr/>
        </p:nvSpPr>
        <p:spPr>
          <a:xfrm>
            <a:off x="6888150" y="10197533"/>
            <a:ext cx="2202987" cy="14211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</m:oMath>
              </m:oMathPara>
            </a14:m>
            <a:endParaRPr sz="5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ef upwind(r,X,T,U_init,U_left):…"/>
          <p:cNvSpPr txBox="1"/>
          <p:nvPr/>
        </p:nvSpPr>
        <p:spPr>
          <a:xfrm>
            <a:off x="1315991" y="3926894"/>
            <a:ext cx="16829990" cy="80295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def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upwind</a:t>
            </a:r>
            <a:r>
              <a:t>(r,X,T,U_init,U_left):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 = np.zeros((len(X),len(T)))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U[:,0] = U_init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U[0,:] = U_left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for n in np.arange(len(T)-1):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   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U[1:, n+1] = U[1:, n] - r*(U[1:, n] - U[0:-1,n])</a:t>
            </a:r>
            <a:r>
              <a:t>        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return U</a:t>
            </a:r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5622" y="3180809"/>
            <a:ext cx="11741828" cy="386968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U[space,time]"/>
          <p:cNvSpPr txBox="1"/>
          <p:nvPr/>
        </p:nvSpPr>
        <p:spPr>
          <a:xfrm>
            <a:off x="6627764" y="349848"/>
            <a:ext cx="4998086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6200">
                <a:solidFill>
                  <a:srgbClr val="531B9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U[space,time]</a:t>
            </a:r>
          </a:p>
        </p:txBody>
      </p:sp>
      <p:sp>
        <p:nvSpPr>
          <p:cNvPr id="155" name="Code display"/>
          <p:cNvSpPr txBox="1"/>
          <p:nvPr/>
        </p:nvSpPr>
        <p:spPr>
          <a:xfrm>
            <a:off x="1034564" y="234926"/>
            <a:ext cx="502407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531B93"/>
                </a:solidFill>
              </a:defRPr>
            </a:lvl1pPr>
          </a:lstStyle>
          <a:p>
            <a:pPr/>
            <a:r>
              <a:t>Code display</a:t>
            </a:r>
          </a:p>
        </p:txBody>
      </p:sp>
      <p:sp>
        <p:nvSpPr>
          <p:cNvPr id="156" name="Up-wind"/>
          <p:cNvSpPr txBox="1"/>
          <p:nvPr/>
        </p:nvSpPr>
        <p:spPr>
          <a:xfrm>
            <a:off x="471833" y="2080910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Up-wind</a:t>
            </a:r>
          </a:p>
        </p:txBody>
      </p:sp>
      <p:sp>
        <p:nvSpPr>
          <p:cNvPr id="157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ax-Friedrichs"/>
          <p:cNvSpPr txBox="1"/>
          <p:nvPr/>
        </p:nvSpPr>
        <p:spPr>
          <a:xfrm>
            <a:off x="435735" y="817490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Lax-Friedrichs</a:t>
            </a:r>
          </a:p>
        </p:txBody>
      </p:sp>
      <p:sp>
        <p:nvSpPr>
          <p:cNvPr id="160" name="def Lax_Friedrichs(r,X,T,U_init,U_left,U_right):…"/>
          <p:cNvSpPr txBox="1"/>
          <p:nvPr/>
        </p:nvSpPr>
        <p:spPr>
          <a:xfrm>
            <a:off x="1009160" y="2892381"/>
            <a:ext cx="20313372" cy="89058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def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Lax_Friedrichs</a:t>
            </a:r>
            <a:r>
              <a:t>(r,X,T,U_init,U_left,U_right):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 = np.zeros((len(X),len(T)))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U[:,0] = U_init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U[0,:] = U_left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U[-1,:]= U_right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for n in np.arange(len(T)-1):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   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U[1:-1,n+1] = 0.5*(U[2:,n]+U[:-2,n])-0.5*r*(U[2:,n]-U[:-2,n])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return U </a:t>
            </a:r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8591" y="5939894"/>
            <a:ext cx="13429969" cy="183621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f Lax_Wendroff(r,X,T,U_init,U_left,U_right):…"/>
          <p:cNvSpPr txBox="1"/>
          <p:nvPr/>
        </p:nvSpPr>
        <p:spPr>
          <a:xfrm>
            <a:off x="1009160" y="2892381"/>
            <a:ext cx="22800033" cy="89058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def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Lax_Wendroff</a:t>
            </a:r>
            <a:r>
              <a:t>(r,X,T,U_init,U_left,U_right):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 = np.zeros((len(X),len(T)))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U[:,0] = U_init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U[0,:] = U_left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U[-1,:]= U_right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for n in np.arange(len(T)-1):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   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U[1:-1,n+1]=U[1:-1,n]-0.5*r*(U[2:,n]-U[:-2,n]+0.5*r**2*(U[2:,n]-     2*U[1:-1,n]+U[:-2,n])</a:t>
            </a:r>
            <a:endParaRPr>
              <a:latin typeface="Apple SD 산돌고딕 Neo 볼드체"/>
              <a:ea typeface="Apple SD 산돌고딕 Neo 볼드체"/>
              <a:cs typeface="Apple SD 산돌고딕 Neo 볼드체"/>
              <a:sym typeface="Apple SD 산돌고딕 Neo 볼드체"/>
            </a:endParaRP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return U</a:t>
            </a:r>
          </a:p>
        </p:txBody>
      </p:sp>
      <p:sp>
        <p:nvSpPr>
          <p:cNvPr id="165" name="Lax-Wendroff"/>
          <p:cNvSpPr txBox="1"/>
          <p:nvPr/>
        </p:nvSpPr>
        <p:spPr>
          <a:xfrm>
            <a:off x="435735" y="817490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Lax-Wendroff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9954" y="6055626"/>
            <a:ext cx="15494111" cy="160474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f hopscotch(r,X,T,U_init,U_left,U_right):…"/>
          <p:cNvSpPr txBox="1"/>
          <p:nvPr/>
        </p:nvSpPr>
        <p:spPr>
          <a:xfrm>
            <a:off x="936965" y="1884762"/>
            <a:ext cx="22800032" cy="115347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def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hopscotch</a:t>
            </a:r>
            <a:r>
              <a:t>(r,X,T,U_init,U_left,U_right):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 = np.zeros((len(X),len(T)))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U[:,0] = U_init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U[0,:] = U_left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U[-1,:] = U_right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for n in np.arange(len(T)-1):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       for i in np.arange(len(X)-2):</a:t>
            </a:r>
            <a:endParaRPr>
              <a:latin typeface="Apple SD 산돌고딕 Neo 볼드체"/>
              <a:ea typeface="Apple SD 산돌고딕 Neo 볼드체"/>
              <a:cs typeface="Apple SD 산돌고딕 Neo 볼드체"/>
              <a:sym typeface="Apple SD 산돌고딕 Neo 볼드체"/>
            </a:endParaRP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    if (n+i+1)%2==0:</a:t>
            </a: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        U[i+1,n+1] = U[i+1,n]-0.5*r*(U[i+2,n]-U[i,n])</a:t>
            </a: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for i in np.arange(len(X)-2):</a:t>
            </a: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    if (n+i+1)%2!=0:</a:t>
            </a:r>
          </a:p>
          <a:p>
            <a:pPr algn="l">
              <a:defRPr b="0" sz="5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               U[i+1,n+1] = U[i+1,n]-0.5*r*(U[i+2,n+1]-U[i,n+1])</a:t>
            </a:r>
          </a:p>
          <a:p>
            <a:pPr algn="l">
              <a:defRPr b="0" sz="5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  return U</a:t>
            </a:r>
          </a:p>
        </p:txBody>
      </p:sp>
      <p:sp>
        <p:nvSpPr>
          <p:cNvPr id="170" name="Hopscotch"/>
          <p:cNvSpPr txBox="1"/>
          <p:nvPr/>
        </p:nvSpPr>
        <p:spPr>
          <a:xfrm>
            <a:off x="435735" y="799441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Hopscotch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8325" y="3735633"/>
            <a:ext cx="13194804" cy="297578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ef Thomas(La, Mb, Uc, b):…"/>
          <p:cNvSpPr txBox="1"/>
          <p:nvPr/>
        </p:nvSpPr>
        <p:spPr>
          <a:xfrm>
            <a:off x="-51638" y="-14288"/>
            <a:ext cx="12942130" cy="1374457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def </a:t>
            </a:r>
            <a:r>
              <a:rPr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Thomas</a:t>
            </a:r>
            <a:r>
              <a:t>(La, Mb, Uc, b):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"""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Arguments: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La -- [lower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Mb -- [mian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Uc -- [upper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 -- [AX = b, where A is the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"""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n = len(Mb)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Uc[0] = Uc[0] / Mb[0]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range(1, n-1):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Uc[i] = Uc[i] / (Mb[i] - La[i - 1] * Uc[i - 1])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b[0] = b[0] / Mb[0]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range(1, n):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b[i] = (b[i] - La[i-1]*b[i-1]) / (Mb[i] - La[i-1] * Uc[i-1])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ls = list(range(n-1))[::-1]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ls: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b[i] = b[i] - Uc[i]*b[i+1]        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return np.array(b)  </a:t>
            </a:r>
          </a:p>
        </p:txBody>
      </p:sp>
      <p:sp>
        <p:nvSpPr>
          <p:cNvPr id="175" name="def full_implicate(r,X,T,U_init,U_left,U_right):…"/>
          <p:cNvSpPr txBox="1"/>
          <p:nvPr/>
        </p:nvSpPr>
        <p:spPr>
          <a:xfrm>
            <a:off x="13272051" y="1324349"/>
            <a:ext cx="10750501" cy="12475114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4200"/>
            </a:pPr>
            <a:r>
              <a:t>def </a:t>
            </a:r>
            <a:r>
              <a:rPr b="1"/>
              <a:t>full_implicate</a:t>
            </a:r>
            <a:r>
              <a:t>(r,X,T,U_init,U_left,U_right):</a:t>
            </a:r>
          </a:p>
          <a:p>
            <a:pPr algn="l">
              <a:defRPr b="0" sz="4200"/>
            </a:pPr>
            <a:r>
              <a:t>    U = np.zeros((len(X),len(T)))</a:t>
            </a:r>
          </a:p>
          <a:p>
            <a:pPr algn="l">
              <a:defRPr b="0" sz="4200"/>
            </a:pPr>
            <a:r>
              <a:t>    U[:,0] = U_init</a:t>
            </a:r>
          </a:p>
          <a:p>
            <a:pPr algn="l">
              <a:defRPr b="0" sz="4200"/>
            </a:pPr>
            <a:r>
              <a:t>    U[0,:] = U_left</a:t>
            </a:r>
          </a:p>
          <a:p>
            <a:pPr algn="l">
              <a:defRPr b="0" sz="4200"/>
            </a:pPr>
            <a:r>
              <a:t>    U[-1,:]= U_right</a:t>
            </a:r>
          </a:p>
          <a:p>
            <a:pPr algn="l">
              <a:defRPr b="0" sz="4200"/>
            </a:pPr>
            <a:r>
              <a:t>    </a:t>
            </a:r>
          </a:p>
          <a:p>
            <a:pPr algn="l">
              <a:defRPr sz="4200"/>
            </a:pPr>
            <a:r>
              <a:t>    for n in range(len(T)-1):</a:t>
            </a:r>
          </a:p>
          <a:p>
            <a:pPr algn="l">
              <a:defRPr sz="4200"/>
            </a:pPr>
            <a:r>
              <a:t>        a = -0.5*r*np.ones((len(X)-3))的值</a:t>
            </a:r>
          </a:p>
          <a:p>
            <a:pPr algn="l">
              <a:defRPr sz="4200"/>
            </a:pPr>
            <a:r>
              <a:t>        b = np.ones((len(X)-2))</a:t>
            </a:r>
          </a:p>
          <a:p>
            <a:pPr algn="l">
              <a:defRPr sz="4200"/>
            </a:pPr>
            <a:r>
              <a:t>        C = 0.5*r*np.ones((len(X)-3))</a:t>
            </a:r>
          </a:p>
          <a:p>
            <a:pPr algn="l">
              <a:defRPr sz="4200"/>
            </a:pPr>
            <a:r>
              <a:t>        k = []</a:t>
            </a:r>
          </a:p>
          <a:p>
            <a:pPr algn="l">
              <a:defRPr sz="4200"/>
            </a:pPr>
            <a:r>
              <a:t>        for i in range(len(X)-2):</a:t>
            </a:r>
          </a:p>
          <a:p>
            <a:pPr algn="l">
              <a:defRPr sz="4200"/>
            </a:pPr>
            <a:r>
              <a:t>            k.append(U[i+1,n])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        k[0]  += 0.5*r*U[0,n+1]</a:t>
            </a:r>
          </a:p>
          <a:p>
            <a:pPr algn="l">
              <a:defRPr sz="4200"/>
            </a:pPr>
            <a:r>
              <a:t>        k[-1] -= 0.5*r*U[-1,n+1]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        U[1:-1,n+1] = Thomas(a,b,C,k)</a:t>
            </a:r>
          </a:p>
          <a:p>
            <a:pPr algn="l">
              <a:defRPr b="0" sz="4200"/>
            </a:pPr>
            <a:r>
              <a:t>    return U</a:t>
            </a:r>
          </a:p>
        </p:txBody>
      </p:sp>
      <p:sp>
        <p:nvSpPr>
          <p:cNvPr id="176" name="Full implicate"/>
          <p:cNvSpPr txBox="1"/>
          <p:nvPr/>
        </p:nvSpPr>
        <p:spPr>
          <a:xfrm>
            <a:off x="12492369" y="77487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Full implicate</a:t>
            </a:r>
          </a:p>
        </p:txBody>
      </p:sp>
      <p:pic>
        <p:nvPicPr>
          <p:cNvPr id="17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7772" y="5688061"/>
            <a:ext cx="8001749" cy="158314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ef Thomas(La, Mb, Uc, b):…"/>
          <p:cNvSpPr txBox="1"/>
          <p:nvPr/>
        </p:nvSpPr>
        <p:spPr>
          <a:xfrm>
            <a:off x="-51638" y="-14288"/>
            <a:ext cx="12942130" cy="13744576"/>
          </a:xfrm>
          <a:prstGeom prst="rect">
            <a:avLst/>
          </a:prstGeom>
          <a:solidFill>
            <a:srgbClr val="D6D5D5">
              <a:alpha val="3356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def </a:t>
            </a:r>
            <a:r>
              <a:rPr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Thomas</a:t>
            </a:r>
            <a:r>
              <a:t>(La, Mb, Uc, b):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"""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Arguments: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La -- [lower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Mb -- [mian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Uc -- [upper item for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 -- [AX = b, where A is the tri-diagonal matrix]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"""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n = len(Mb)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Uc[0] = Uc[0] / Mb[0]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range(1, n-1):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Uc[i] = Uc[i] / (Mb[i] - La[i - 1] * Uc[i - 1])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b[0] = b[0] / Mb[0]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range(1, n):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b[i] = (b[i] - La[i-1]*b[i-1]) / (Mb[i] - La[i-1] * Uc[i-1])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ls = list(range(n-1))[::-1]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for i in ls: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    b[i] = b[i] - Uc[i]*b[i+1]        </a:t>
            </a:r>
          </a:p>
          <a:p>
            <a:pPr algn="l">
              <a:defRPr b="0" sz="42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    return np.array(b)  </a:t>
            </a:r>
          </a:p>
        </p:txBody>
      </p:sp>
      <p:sp>
        <p:nvSpPr>
          <p:cNvPr id="181" name="def Crack_Nicholson(r,X,T,U_init,U_left,U_right):…"/>
          <p:cNvSpPr txBox="1"/>
          <p:nvPr/>
        </p:nvSpPr>
        <p:spPr>
          <a:xfrm>
            <a:off x="10727108" y="2531062"/>
            <a:ext cx="13247026" cy="1104994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200"/>
            </a:pPr>
            <a:r>
              <a:t>def </a:t>
            </a:r>
            <a:r>
              <a:rPr b="1"/>
              <a:t>Crack_Nicholson</a:t>
            </a:r>
            <a:r>
              <a:t>(r,X,T,U_init,U_left,U_right):</a:t>
            </a:r>
          </a:p>
          <a:p>
            <a:pPr algn="l">
              <a:defRPr b="0" sz="4200"/>
            </a:pPr>
            <a:r>
              <a:t>    U = np.zeros((len(X),len(T)))</a:t>
            </a:r>
          </a:p>
          <a:p>
            <a:pPr algn="l">
              <a:defRPr b="0" sz="4200"/>
            </a:pPr>
            <a:r>
              <a:t>    U[:,0] = U_init</a:t>
            </a:r>
          </a:p>
          <a:p>
            <a:pPr algn="l">
              <a:defRPr b="0" sz="4200"/>
            </a:pPr>
            <a:r>
              <a:t>    U[0,:] = U_left</a:t>
            </a:r>
          </a:p>
          <a:p>
            <a:pPr algn="l">
              <a:defRPr b="0" sz="4200"/>
            </a:pPr>
            <a:r>
              <a:t>    U[-1,:]= U_right    </a:t>
            </a:r>
          </a:p>
          <a:p>
            <a:pPr algn="l">
              <a:defRPr b="0" sz="4200"/>
            </a:pPr>
          </a:p>
          <a:p>
            <a:pPr algn="l">
              <a:defRPr b="0" sz="4200"/>
            </a:pPr>
            <a:r>
              <a:t>    for n in range(len(T)-1):</a:t>
            </a:r>
          </a:p>
          <a:p>
            <a:pPr algn="l">
              <a:defRPr b="0" sz="4200"/>
            </a:pPr>
            <a:r>
              <a:t>   </a:t>
            </a:r>
            <a:r>
              <a:rPr b="1"/>
              <a:t>     a = -0.25*r*np.ones((len(X)-3))</a:t>
            </a:r>
            <a:endParaRPr b="1"/>
          </a:p>
          <a:p>
            <a:pPr algn="l">
              <a:defRPr sz="4200"/>
            </a:pPr>
            <a:r>
              <a:t>        b = np.ones((len(X)-2))</a:t>
            </a:r>
          </a:p>
          <a:p>
            <a:pPr algn="l">
              <a:defRPr sz="4200"/>
            </a:pPr>
            <a:r>
              <a:t>        C = 0.25*r*np.ones((len(X)-3))</a:t>
            </a:r>
          </a:p>
          <a:p>
            <a:pPr algn="l">
              <a:defRPr sz="4200"/>
            </a:pPr>
            <a:r>
              <a:t>        k = []</a:t>
            </a:r>
          </a:p>
          <a:p>
            <a:pPr algn="l">
              <a:defRPr sz="4200"/>
            </a:pPr>
            <a:r>
              <a:t>        for i in range(len(X)-2):</a:t>
            </a:r>
          </a:p>
          <a:p>
            <a:pPr algn="l">
              <a:defRPr sz="4200"/>
            </a:pPr>
            <a:r>
              <a:t>            k.append(U[i+1,n]-0.25*r*(U[i+2,n]- U[i,n]))</a:t>
            </a:r>
          </a:p>
          <a:p>
            <a:pPr algn="l">
              <a:defRPr sz="4200"/>
            </a:pPr>
            <a:r>
              <a:t>        k[0]  += 0.25*r*U[ 0,n+1]</a:t>
            </a:r>
          </a:p>
          <a:p>
            <a:pPr algn="l">
              <a:defRPr sz="4200"/>
            </a:pPr>
            <a:r>
              <a:t>        k[-1] -= 0.25*r*U[-1,n+1]</a:t>
            </a:r>
          </a:p>
          <a:p>
            <a:pPr algn="l">
              <a:defRPr sz="4200"/>
            </a:pPr>
            <a:r>
              <a:t>        U[1:-1,n+1] = Thomas(a,b,C,k)</a:t>
            </a:r>
          </a:p>
          <a:p>
            <a:pPr algn="l">
              <a:defRPr b="0" sz="4200"/>
            </a:pPr>
            <a:r>
              <a:t>    return U</a:t>
            </a:r>
          </a:p>
        </p:txBody>
      </p:sp>
      <p:sp>
        <p:nvSpPr>
          <p:cNvPr id="182" name="Crack Nicholson"/>
          <p:cNvSpPr txBox="1"/>
          <p:nvPr/>
        </p:nvSpPr>
        <p:spPr>
          <a:xfrm>
            <a:off x="12492369" y="77487"/>
            <a:ext cx="8615171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4" marL="1573212" indent="-722312" algn="l">
              <a:lnSpc>
                <a:spcPct val="180000"/>
              </a:lnSpc>
              <a:spcBef>
                <a:spcPts val="1100"/>
              </a:spcBef>
              <a:buSzPct val="145000"/>
              <a:buChar char="•"/>
              <a:defRPr sz="6200">
                <a:solidFill>
                  <a:srgbClr val="011993"/>
                </a:solidFill>
              </a:defRPr>
            </a:pPr>
            <a:r>
              <a:t>Crack Nicholson</a:t>
            </a:r>
          </a:p>
        </p:txBody>
      </p:sp>
      <p:pic>
        <p:nvPicPr>
          <p:cNvPr id="18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07" y="5594951"/>
            <a:ext cx="11144289" cy="12401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84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初始条件"/>
          <p:cNvSpPr txBox="1"/>
          <p:nvPr/>
        </p:nvSpPr>
        <p:spPr>
          <a:xfrm>
            <a:off x="4234327" y="2963874"/>
            <a:ext cx="28479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lvl1pPr>
          </a:lstStyle>
          <a:p>
            <a:pPr/>
            <a:r>
              <a:t>初始条件</a:t>
            </a:r>
          </a:p>
        </p:txBody>
      </p:sp>
      <p:sp>
        <p:nvSpPr>
          <p:cNvPr id="187" name="Case1"/>
          <p:cNvSpPr txBox="1"/>
          <p:nvPr/>
        </p:nvSpPr>
        <p:spPr>
          <a:xfrm>
            <a:off x="813637" y="798783"/>
            <a:ext cx="272250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200">
                <a:solidFill>
                  <a:srgbClr val="011993"/>
                </a:solidFill>
              </a:defRPr>
            </a:lvl1pPr>
          </a:lstStyle>
          <a:p>
            <a:pPr/>
            <a:r>
              <a:t>Case1 </a:t>
            </a:r>
          </a:p>
        </p:txBody>
      </p:sp>
      <p:sp>
        <p:nvSpPr>
          <p:cNvPr id="188" name="方程"/>
          <p:cNvSpPr txBox="1"/>
          <p:nvPr/>
        </p:nvSpPr>
        <p:spPr>
          <a:xfrm>
            <a:off x="8193623" y="3117404"/>
            <a:ext cx="6352137" cy="5884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,0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200"/>
          </a:p>
        </p:txBody>
      </p:sp>
      <p:sp>
        <p:nvSpPr>
          <p:cNvPr id="189" name="边界条件"/>
          <p:cNvSpPr txBox="1"/>
          <p:nvPr/>
        </p:nvSpPr>
        <p:spPr>
          <a:xfrm>
            <a:off x="4234327" y="5057541"/>
            <a:ext cx="28479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558800" indent="-546100">
              <a:lnSpc>
                <a:spcPct val="270000"/>
              </a:lnSpc>
              <a:buSzPct val="80000"/>
              <a:buBlip>
                <a:blip r:embed="rId2"/>
              </a:buBlip>
              <a:defRPr sz="4200"/>
            </a:lvl1pPr>
          </a:lstStyle>
          <a:p>
            <a:pPr/>
            <a:r>
              <a:t>边界条件</a:t>
            </a:r>
          </a:p>
        </p:txBody>
      </p:sp>
      <p:sp>
        <p:nvSpPr>
          <p:cNvPr id="190" name="方程"/>
          <p:cNvSpPr txBox="1"/>
          <p:nvPr/>
        </p:nvSpPr>
        <p:spPr>
          <a:xfrm>
            <a:off x="8260746" y="4698651"/>
            <a:ext cx="9518406" cy="6217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200"/>
          </a:p>
        </p:txBody>
      </p:sp>
      <p:sp>
        <p:nvSpPr>
          <p:cNvPr id="191" name="方程"/>
          <p:cNvSpPr txBox="1"/>
          <p:nvPr/>
        </p:nvSpPr>
        <p:spPr>
          <a:xfrm>
            <a:off x="8182677" y="6180244"/>
            <a:ext cx="9674544" cy="6166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200"/>
          </a:p>
        </p:txBody>
      </p:sp>
      <p:sp>
        <p:nvSpPr>
          <p:cNvPr id="192" name="方程"/>
          <p:cNvSpPr txBox="1"/>
          <p:nvPr/>
        </p:nvSpPr>
        <p:spPr>
          <a:xfrm>
            <a:off x="4314776" y="1040842"/>
            <a:ext cx="10959550" cy="7015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200" i="1">
                      <a:solidFill>
                        <a:srgbClr val="01189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6200">
              <a:solidFill>
                <a:srgbClr val="011993"/>
              </a:solidFill>
            </a:endParaRPr>
          </a:p>
        </p:txBody>
      </p:sp>
      <p:sp>
        <p:nvSpPr>
          <p:cNvPr id="193" name="方程"/>
          <p:cNvSpPr txBox="1"/>
          <p:nvPr/>
        </p:nvSpPr>
        <p:spPr>
          <a:xfrm>
            <a:off x="2549538" y="8279244"/>
            <a:ext cx="4444392" cy="790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5E00"/>
              </a:solidFill>
            </a:endParaRPr>
          </a:p>
        </p:txBody>
      </p:sp>
      <p:sp>
        <p:nvSpPr>
          <p:cNvPr id="194" name="方程"/>
          <p:cNvSpPr txBox="1"/>
          <p:nvPr/>
        </p:nvSpPr>
        <p:spPr>
          <a:xfrm>
            <a:off x="2430400" y="9447857"/>
            <a:ext cx="4682668" cy="6883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F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800" i="1">
                      <a:solidFill>
                        <a:srgbClr val="005F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800">
              <a:solidFill>
                <a:srgbClr val="006000"/>
              </a:solidFill>
            </a:endParaRPr>
          </a:p>
        </p:txBody>
      </p:sp>
      <p:sp>
        <p:nvSpPr>
          <p:cNvPr id="195" name="方程"/>
          <p:cNvSpPr txBox="1"/>
          <p:nvPr/>
        </p:nvSpPr>
        <p:spPr>
          <a:xfrm>
            <a:off x="8564406" y="9534967"/>
            <a:ext cx="2460289" cy="5141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196" name="方程"/>
          <p:cNvSpPr txBox="1"/>
          <p:nvPr/>
        </p:nvSpPr>
        <p:spPr>
          <a:xfrm>
            <a:off x="8434582" y="8144666"/>
            <a:ext cx="2719937" cy="5178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0.05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197" name="方程"/>
          <p:cNvSpPr txBox="1"/>
          <p:nvPr/>
        </p:nvSpPr>
        <p:spPr>
          <a:xfrm>
            <a:off x="6829582" y="11234694"/>
            <a:ext cx="1509703" cy="5067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198" name="方程"/>
          <p:cNvSpPr txBox="1"/>
          <p:nvPr/>
        </p:nvSpPr>
        <p:spPr>
          <a:xfrm>
            <a:off x="9896783" y="10643386"/>
            <a:ext cx="5487035" cy="15851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c</m:t>
                  </m:r>
                  <m:f>
                    <m:fPr>
                      <m:ctrlP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800" i="1">
                          <a:solidFill>
                            <a:srgbClr val="0055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5800" i="1">
                      <a:solidFill>
                        <a:srgbClr val="0055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800">
              <a:solidFill>
                <a:srgbClr val="005600"/>
              </a:solidFill>
            </a:endParaRPr>
          </a:p>
        </p:txBody>
      </p:sp>
      <p:sp>
        <p:nvSpPr>
          <p:cNvPr id="199" name="幻灯片编号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方程"/>
          <p:cNvSpPr txBox="1"/>
          <p:nvPr/>
        </p:nvSpPr>
        <p:spPr>
          <a:xfrm>
            <a:off x="12595171" y="8144666"/>
            <a:ext cx="8146626" cy="7960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  <p:sp>
        <p:nvSpPr>
          <p:cNvPr id="201" name="方程"/>
          <p:cNvSpPr txBox="1"/>
          <p:nvPr/>
        </p:nvSpPr>
        <p:spPr>
          <a:xfrm>
            <a:off x="12476033" y="9445279"/>
            <a:ext cx="8782464" cy="6935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np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arange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5E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800" i="1">
                      <a:solidFill>
                        <a:srgbClr val="005E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800">
              <a:solidFill>
                <a:srgbClr val="005F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